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9144000" cy="6858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snapToGrid="0">
      <p:cViewPr>
        <p:scale>
          <a:sx n="50" d="100"/>
          <a:sy n="50" d="100"/>
        </p:scale>
        <p:origin x="2448" y="10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D25E358-59BC-406A-9489-BF5D1186B257}" type="datetimeFigureOut">
              <a:rPr lang="es-MX" smtClean="0"/>
              <a:t>28/05/15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952030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D25E358-59BC-406A-9489-BF5D1186B257}" type="datetimeFigureOut">
              <a:rPr lang="es-MX" smtClean="0"/>
              <a:t>28/05/15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422877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D25E358-59BC-406A-9489-BF5D1186B257}" type="datetimeFigureOut">
              <a:rPr lang="es-MX" smtClean="0"/>
              <a:t>28/05/15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2987940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D25E358-59BC-406A-9489-BF5D1186B257}" type="datetimeFigureOut">
              <a:rPr lang="es-MX" smtClean="0"/>
              <a:t>28/05/15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1245556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D25E358-59BC-406A-9489-BF5D1186B257}" type="datetimeFigureOut">
              <a:rPr lang="es-MX" smtClean="0"/>
              <a:t>28/05/15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3970186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D25E358-59BC-406A-9489-BF5D1186B257}" type="datetimeFigureOut">
              <a:rPr lang="es-MX" smtClean="0"/>
              <a:t>28/05/15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2938441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D25E358-59BC-406A-9489-BF5D1186B257}" type="datetimeFigureOut">
              <a:rPr lang="es-MX" smtClean="0"/>
              <a:t>28/05/15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311370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D25E358-59BC-406A-9489-BF5D1186B257}" type="datetimeFigureOut">
              <a:rPr lang="es-MX" smtClean="0"/>
              <a:t>28/05/15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2983820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5E358-59BC-406A-9489-BF5D1186B257}" type="datetimeFigureOut">
              <a:rPr lang="es-MX" smtClean="0"/>
              <a:t>28/05/15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3116685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D25E358-59BC-406A-9489-BF5D1186B257}" type="datetimeFigureOut">
              <a:rPr lang="es-MX" smtClean="0"/>
              <a:t>28/05/15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293346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D25E358-59BC-406A-9489-BF5D1186B257}" type="datetimeFigureOut">
              <a:rPr lang="es-MX" smtClean="0"/>
              <a:t>28/05/15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EAEC123-F5AC-4766-B2DF-0610ABE2FE87}" type="slidenum">
              <a:rPr lang="es-MX" smtClean="0"/>
              <a:t>‹Nº›</a:t>
            </a:fld>
            <a:endParaRPr lang="es-MX"/>
          </a:p>
        </p:txBody>
      </p:sp>
    </p:spTree>
    <p:extLst>
      <p:ext uri="{BB962C8B-B14F-4D97-AF65-F5344CB8AC3E}">
        <p14:creationId xmlns:p14="http://schemas.microsoft.com/office/powerpoint/2010/main" val="4157563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25E358-59BC-406A-9489-BF5D1186B257}" type="datetimeFigureOut">
              <a:rPr lang="es-MX" smtClean="0"/>
              <a:t>28/05/15</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EC123-F5AC-4766-B2DF-0610ABE2FE87}" type="slidenum">
              <a:rPr lang="es-MX" smtClean="0"/>
              <a:t>‹Nº›</a:t>
            </a:fld>
            <a:endParaRPr lang="es-MX"/>
          </a:p>
        </p:txBody>
      </p:sp>
    </p:spTree>
    <p:extLst>
      <p:ext uri="{BB962C8B-B14F-4D97-AF65-F5344CB8AC3E}">
        <p14:creationId xmlns:p14="http://schemas.microsoft.com/office/powerpoint/2010/main" val="22870631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stps.gob.mx/bp/secciones/dgsst/normatividad/normas/Nom-029.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2192000" cy="9144000"/>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66700" y="236982"/>
            <a:ext cx="3981450" cy="973646"/>
          </a:xfrm>
          <a:prstGeom prst="rect">
            <a:avLst/>
          </a:prstGeom>
        </p:spPr>
      </p:pic>
      <p:sp>
        <p:nvSpPr>
          <p:cNvPr id="6" name="Rectángulo 5"/>
          <p:cNvSpPr/>
          <p:nvPr/>
        </p:nvSpPr>
        <p:spPr>
          <a:xfrm>
            <a:off x="0" y="2996337"/>
            <a:ext cx="12191999" cy="4832092"/>
          </a:xfrm>
          <a:prstGeom prst="rect">
            <a:avLst/>
          </a:prstGeom>
          <a:noFill/>
        </p:spPr>
        <p:txBody>
          <a:bodyPr wrap="square" lIns="91440" tIns="45720" rIns="91440" bIns="45720">
            <a:spAutoFit/>
          </a:bodyPr>
          <a:lstStyle/>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INFORMACION </a:t>
            </a:r>
            <a:r>
              <a:rPr lang="es-MX" sz="2800" b="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SOBRE </a:t>
            </a:r>
            <a:endParaRPr lang="es-MX" sz="2800" b="1"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pPr algn="ctr"/>
            <a:r>
              <a:rPr lang="es-MX" sz="2800" b="1"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los </a:t>
            </a: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riesgos que puede provocar el deslumbramiento o un deficiente nivel de iluminación en sus áreas o puestos de trabajo.</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Norma Oficial Mexicana </a:t>
            </a: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hlinkClick r:id="rId4"/>
              </a:rPr>
              <a:t>NOM-025-STPS-2008,</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Condiciones de iluminación en los centros de trabajo</a:t>
            </a:r>
          </a:p>
          <a:p>
            <a:pPr algn="ctr"/>
            <a:r>
              <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p>
        </p:txBody>
      </p:sp>
      <p:sp>
        <p:nvSpPr>
          <p:cNvPr id="7" name="CuadroTexto 6"/>
          <p:cNvSpPr txBox="1"/>
          <p:nvPr/>
        </p:nvSpPr>
        <p:spPr>
          <a:xfrm>
            <a:off x="0" y="8867001"/>
            <a:ext cx="12192000" cy="276999"/>
          </a:xfrm>
          <a:prstGeom prst="rect">
            <a:avLst/>
          </a:prstGeom>
          <a:noFill/>
        </p:spPr>
        <p:txBody>
          <a:bodyPr wrap="square" rtlCol="0">
            <a:spAutoFit/>
          </a:bodyPr>
          <a:lstStyle/>
          <a:p>
            <a:pPr algn="ctr"/>
            <a:r>
              <a:rPr lang="es-MX" sz="1200" b="1" dirty="0" smtClean="0">
                <a:solidFill>
                  <a:srgbClr val="FFFF00"/>
                </a:solidFill>
              </a:rPr>
              <a:t>COMITÉ DE SEGURIDAD E HIGIENE DE AFIANZADORA SOFIMEX</a:t>
            </a:r>
            <a:endParaRPr lang="es-MX" sz="1200" b="1" dirty="0">
              <a:solidFill>
                <a:srgbClr val="FFFF00"/>
              </a:solidFill>
            </a:endParaRPr>
          </a:p>
        </p:txBody>
      </p:sp>
    </p:spTree>
    <p:extLst>
      <p:ext uri="{BB962C8B-B14F-4D97-AF65-F5344CB8AC3E}">
        <p14:creationId xmlns:p14="http://schemas.microsoft.com/office/powerpoint/2010/main" val="3605784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00025" y="177736"/>
            <a:ext cx="2986088" cy="730235"/>
          </a:xfrm>
          <a:prstGeom prst="rect">
            <a:avLst/>
          </a:prstGeom>
        </p:spPr>
      </p:pic>
      <p:sp>
        <p:nvSpPr>
          <p:cNvPr id="10" name="Rectángulo 9"/>
          <p:cNvSpPr/>
          <p:nvPr/>
        </p:nvSpPr>
        <p:spPr>
          <a:xfrm>
            <a:off x="1" y="907972"/>
            <a:ext cx="9143999" cy="346249"/>
          </a:xfrm>
          <a:prstGeom prst="rect">
            <a:avLst/>
          </a:prstGeom>
          <a:noFill/>
        </p:spPr>
        <p:txBody>
          <a:bodyPr wrap="square" lIns="68580" tIns="34290" rIns="68580" bIns="34290">
            <a:spAutoFit/>
          </a:bodyPr>
          <a:lstStyle/>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ILUMNIACION INADECUADA</a:t>
            </a:r>
            <a:endParaRPr lang="es-E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CuadroTexto 6"/>
          <p:cNvSpPr txBox="1"/>
          <p:nvPr/>
        </p:nvSpPr>
        <p:spPr>
          <a:xfrm>
            <a:off x="0" y="6650251"/>
            <a:ext cx="9144000" cy="230832"/>
          </a:xfrm>
          <a:prstGeom prst="rect">
            <a:avLst/>
          </a:prstGeom>
          <a:noFill/>
        </p:spPr>
        <p:txBody>
          <a:bodyPr wrap="square" rtlCol="0">
            <a:spAutoFit/>
          </a:bodyPr>
          <a:lstStyle/>
          <a:p>
            <a:pPr algn="ctr"/>
            <a:r>
              <a:rPr lang="es-MX" sz="900" b="1" dirty="0">
                <a:solidFill>
                  <a:srgbClr val="FFFF00"/>
                </a:solidFill>
              </a:rPr>
              <a:t>COMITÉ DE SEGURIDAD E HIGIENE DE AFIANZADORA SOFIMEX</a:t>
            </a:r>
          </a:p>
        </p:txBody>
      </p:sp>
      <p:sp>
        <p:nvSpPr>
          <p:cNvPr id="5" name="Rectángulo 4"/>
          <p:cNvSpPr/>
          <p:nvPr/>
        </p:nvSpPr>
        <p:spPr>
          <a:xfrm>
            <a:off x="476250" y="2118385"/>
            <a:ext cx="8191500" cy="2413481"/>
          </a:xfrm>
          <a:prstGeom prst="rect">
            <a:avLst/>
          </a:prstGeom>
        </p:spPr>
        <p:txBody>
          <a:bodyPr wrap="square">
            <a:spAutoFit/>
          </a:bodyPr>
          <a:lstStyle/>
          <a:p>
            <a:pPr algn="just">
              <a:lnSpc>
                <a:spcPts val="1500"/>
              </a:lnSpc>
              <a:spcAft>
                <a:spcPts val="1000"/>
              </a:spcAft>
            </a:pPr>
            <a:r>
              <a:rPr lang="es-MX" kern="1400" dirty="0" smtClean="0">
                <a:ln>
                  <a:noFill/>
                </a:ln>
                <a:solidFill>
                  <a:schemeClr val="bg1"/>
                </a:solidFill>
                <a:effectLst/>
                <a:latin typeface="Arial" panose="020B0604020202020204" pitchFamily="34" charset="0"/>
              </a:rPr>
              <a:t>Cantidad de luminosidad que se presenta en el sitio de trabajo del empleado. No se trata de   iluminación general sino de la cantidad de luz en el punto focal del trabajo. De este modo, los   estándares de iluminación se establecen de acuerdo con el tipo de tarea visual que el        empleado debe ejecutar: cuanto mayor sea la concentración visual del empleado en detalles y minucias, más necesaria será la luminosidad en el punto focal del trabajo.</a:t>
            </a:r>
          </a:p>
          <a:p>
            <a:pPr>
              <a:lnSpc>
                <a:spcPct val="125000"/>
              </a:lnSpc>
              <a:spcAft>
                <a:spcPts val="1000"/>
              </a:spcAft>
            </a:pPr>
            <a:r>
              <a:rPr lang="es-MX" kern="1400" dirty="0" smtClean="0">
                <a:ln>
                  <a:noFill/>
                </a:ln>
                <a:solidFill>
                  <a:schemeClr val="bg1"/>
                </a:solidFill>
                <a:effectLst/>
                <a:latin typeface="Arial" panose="020B0604020202020204" pitchFamily="34" charset="0"/>
              </a:rPr>
              <a:t>La iluminación deficiente ocasiona fatiga a los ojos, perjudica el sistema nervioso, ayuda a la deficiente calidad del trabajo y es responsable de una buena parte de los accidentes de trabajo</a:t>
            </a:r>
            <a:endParaRPr lang="es-MX" kern="140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540349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00025" y="177736"/>
            <a:ext cx="2986088" cy="730235"/>
          </a:xfrm>
          <a:prstGeom prst="rect">
            <a:avLst/>
          </a:prstGeom>
        </p:spPr>
      </p:pic>
      <p:sp>
        <p:nvSpPr>
          <p:cNvPr id="10" name="Rectángulo 9"/>
          <p:cNvSpPr/>
          <p:nvPr/>
        </p:nvSpPr>
        <p:spPr>
          <a:xfrm>
            <a:off x="1" y="907972"/>
            <a:ext cx="9143999" cy="346249"/>
          </a:xfrm>
          <a:prstGeom prst="rect">
            <a:avLst/>
          </a:prstGeom>
          <a:noFill/>
        </p:spPr>
        <p:txBody>
          <a:bodyPr wrap="square" lIns="68580" tIns="34290" rIns="68580" bIns="34290">
            <a:spAutoFit/>
          </a:bodyPr>
          <a:lstStyle/>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OBJETIVO</a:t>
            </a:r>
            <a:endParaRPr lang="es-E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CuadroTexto 6"/>
          <p:cNvSpPr txBox="1"/>
          <p:nvPr/>
        </p:nvSpPr>
        <p:spPr>
          <a:xfrm>
            <a:off x="0" y="6650251"/>
            <a:ext cx="9144000" cy="230832"/>
          </a:xfrm>
          <a:prstGeom prst="rect">
            <a:avLst/>
          </a:prstGeom>
          <a:noFill/>
        </p:spPr>
        <p:txBody>
          <a:bodyPr wrap="square" rtlCol="0">
            <a:spAutoFit/>
          </a:bodyPr>
          <a:lstStyle/>
          <a:p>
            <a:pPr algn="ctr"/>
            <a:r>
              <a:rPr lang="es-MX" sz="900" b="1" dirty="0">
                <a:solidFill>
                  <a:srgbClr val="FFFF00"/>
                </a:solidFill>
              </a:rPr>
              <a:t>COMITÉ DE SEGURIDAD E HIGIENE DE AFIANZADORA SOFIMEX</a:t>
            </a:r>
          </a:p>
        </p:txBody>
      </p:sp>
      <p:sp>
        <p:nvSpPr>
          <p:cNvPr id="2" name="Rectángulo 1"/>
          <p:cNvSpPr/>
          <p:nvPr/>
        </p:nvSpPr>
        <p:spPr>
          <a:xfrm>
            <a:off x="200025" y="2664688"/>
            <a:ext cx="8562975" cy="1143903"/>
          </a:xfrm>
          <a:prstGeom prst="rect">
            <a:avLst/>
          </a:prstGeom>
        </p:spPr>
        <p:txBody>
          <a:bodyPr wrap="square">
            <a:spAutoFit/>
          </a:bodyPr>
          <a:lstStyle/>
          <a:p>
            <a:pPr algn="just">
              <a:lnSpc>
                <a:spcPts val="1500"/>
              </a:lnSpc>
              <a:spcAft>
                <a:spcPts val="1000"/>
              </a:spcAft>
            </a:pPr>
            <a:r>
              <a:rPr lang="es-MX" kern="1400" dirty="0" smtClean="0">
                <a:ln>
                  <a:noFill/>
                </a:ln>
                <a:solidFill>
                  <a:schemeClr val="bg1"/>
                </a:solidFill>
                <a:effectLst/>
                <a:latin typeface="Arial" panose="020B0604020202020204" pitchFamily="34" charset="0"/>
              </a:rPr>
              <a:t>Que el trabajador, conozca y reconozca una   iluminación deficiente para el desarrollo de sus actividades, así como los riesgos a los que puede estar expuesto por este factor.</a:t>
            </a:r>
          </a:p>
          <a:p>
            <a:pPr>
              <a:lnSpc>
                <a:spcPct val="125000"/>
              </a:lnSpc>
              <a:spcAft>
                <a:spcPts val="1000"/>
              </a:spcAft>
            </a:pPr>
            <a:r>
              <a:rPr lang="es-MX" kern="1400" dirty="0" smtClean="0">
                <a:ln>
                  <a:noFill/>
                </a:ln>
                <a:solidFill>
                  <a:schemeClr val="bg1"/>
                </a:solidFill>
                <a:effectLst/>
                <a:latin typeface="Arial" panose="020B0604020202020204" pitchFamily="34" charset="0"/>
              </a:rPr>
              <a:t> </a:t>
            </a:r>
            <a:endParaRPr lang="es-MX" kern="140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426871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00025" y="177736"/>
            <a:ext cx="2986088" cy="730235"/>
          </a:xfrm>
          <a:prstGeom prst="rect">
            <a:avLst/>
          </a:prstGeom>
        </p:spPr>
      </p:pic>
      <p:sp>
        <p:nvSpPr>
          <p:cNvPr id="10" name="Rectángulo 9"/>
          <p:cNvSpPr/>
          <p:nvPr/>
        </p:nvSpPr>
        <p:spPr>
          <a:xfrm>
            <a:off x="-1" y="843533"/>
            <a:ext cx="9143999" cy="623248"/>
          </a:xfrm>
          <a:prstGeom prst="rect">
            <a:avLst/>
          </a:prstGeom>
          <a:noFill/>
        </p:spPr>
        <p:txBody>
          <a:bodyPr wrap="square" lIns="68580" tIns="34290" rIns="68580" bIns="34290">
            <a:spAutoFit/>
          </a:bodyPr>
          <a:lstStyle/>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DEFINICIONES</a:t>
            </a:r>
          </a:p>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SEGÚN NOM-STPS-2008</a:t>
            </a:r>
            <a:endParaRPr lang="es-E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CuadroTexto 6"/>
          <p:cNvSpPr txBox="1"/>
          <p:nvPr/>
        </p:nvSpPr>
        <p:spPr>
          <a:xfrm>
            <a:off x="0" y="6650251"/>
            <a:ext cx="9144000" cy="230832"/>
          </a:xfrm>
          <a:prstGeom prst="rect">
            <a:avLst/>
          </a:prstGeom>
          <a:noFill/>
        </p:spPr>
        <p:txBody>
          <a:bodyPr wrap="square" rtlCol="0">
            <a:spAutoFit/>
          </a:bodyPr>
          <a:lstStyle/>
          <a:p>
            <a:pPr algn="ctr"/>
            <a:r>
              <a:rPr lang="es-MX" sz="900" b="1" dirty="0">
                <a:solidFill>
                  <a:srgbClr val="FFFF00"/>
                </a:solidFill>
              </a:rPr>
              <a:t>COMITÉ DE SEGURIDAD E HIGIENE DE AFIANZADORA SOFIMEX</a:t>
            </a:r>
          </a:p>
        </p:txBody>
      </p:sp>
      <p:sp>
        <p:nvSpPr>
          <p:cNvPr id="3" name="Rectángulo 2"/>
          <p:cNvSpPr/>
          <p:nvPr/>
        </p:nvSpPr>
        <p:spPr>
          <a:xfrm>
            <a:off x="223837" y="1789946"/>
            <a:ext cx="8696325" cy="4837222"/>
          </a:xfrm>
          <a:prstGeom prst="rect">
            <a:avLst/>
          </a:prstGeom>
        </p:spPr>
        <p:txBody>
          <a:bodyPr wrap="square">
            <a:spAutoFit/>
          </a:bodyPr>
          <a:lstStyle/>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Área de trabajo: </a:t>
            </a:r>
            <a:r>
              <a:rPr lang="es-MX" sz="1200" kern="1400" dirty="0" smtClean="0">
                <a:ln>
                  <a:noFill/>
                </a:ln>
                <a:solidFill>
                  <a:schemeClr val="bg1"/>
                </a:solidFill>
                <a:effectLst/>
                <a:latin typeface="Arial" panose="020B0604020202020204" pitchFamily="34" charset="0"/>
              </a:rPr>
              <a:t>es el lugar del centro de    trabajo donde normalmente un trabajador      desarrolla sus actividades.</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Brillo: </a:t>
            </a:r>
            <a:r>
              <a:rPr lang="es-MX" sz="1200" kern="1400" dirty="0" smtClean="0">
                <a:ln>
                  <a:noFill/>
                </a:ln>
                <a:solidFill>
                  <a:schemeClr val="bg1"/>
                </a:solidFill>
                <a:effectLst/>
                <a:latin typeface="Arial" panose="020B0604020202020204" pitchFamily="34" charset="0"/>
              </a:rPr>
              <a:t>es la intensidad luminosa que una    superficie proyecta en una dirección dada, por unidad de</a:t>
            </a:r>
          </a:p>
          <a:p>
            <a:pPr algn="just">
              <a:lnSpc>
                <a:spcPct val="125000"/>
              </a:lnSpc>
              <a:spcAft>
                <a:spcPts val="1000"/>
              </a:spcAft>
            </a:pPr>
            <a:r>
              <a:rPr lang="es-MX" sz="1200" kern="1400" dirty="0" smtClean="0">
                <a:ln>
                  <a:noFill/>
                </a:ln>
                <a:solidFill>
                  <a:schemeClr val="bg1"/>
                </a:solidFill>
                <a:effectLst/>
                <a:latin typeface="Arial" panose="020B0604020202020204" pitchFamily="34" charset="0"/>
              </a:rPr>
              <a:t>área. Se recomienda que la relación de brillos en áreas industriales no sea mayor de 3:1 en el puesto de</a:t>
            </a:r>
          </a:p>
          <a:p>
            <a:pPr algn="just">
              <a:lnSpc>
                <a:spcPct val="125000"/>
              </a:lnSpc>
              <a:spcAft>
                <a:spcPts val="1000"/>
              </a:spcAft>
            </a:pPr>
            <a:r>
              <a:rPr lang="es-MX" sz="1200" kern="1400" dirty="0" smtClean="0">
                <a:ln>
                  <a:noFill/>
                </a:ln>
                <a:solidFill>
                  <a:schemeClr val="bg1"/>
                </a:solidFill>
                <a:effectLst/>
                <a:latin typeface="Arial" panose="020B0604020202020204" pitchFamily="34" charset="0"/>
              </a:rPr>
              <a:t>trabajo y en cualquier parte del campo visual no mayor de 10:1</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Condición crítica de iluminación: </a:t>
            </a:r>
            <a:r>
              <a:rPr lang="es-MX" sz="1200" kern="1400" dirty="0" smtClean="0">
                <a:ln>
                  <a:noFill/>
                </a:ln>
                <a:solidFill>
                  <a:schemeClr val="bg1"/>
                </a:solidFill>
                <a:effectLst/>
                <a:latin typeface="Arial" panose="020B0604020202020204" pitchFamily="34" charset="0"/>
              </a:rPr>
              <a:t>deficiencia de iluminación en el sitio de trabajo o niveles muy altos</a:t>
            </a:r>
          </a:p>
          <a:p>
            <a:pPr algn="just">
              <a:lnSpc>
                <a:spcPct val="125000"/>
              </a:lnSpc>
              <a:spcAft>
                <a:spcPts val="1000"/>
              </a:spcAft>
            </a:pPr>
            <a:r>
              <a:rPr lang="es-MX" sz="1200" kern="1400" dirty="0" smtClean="0">
                <a:ln>
                  <a:noFill/>
                </a:ln>
                <a:solidFill>
                  <a:schemeClr val="bg1"/>
                </a:solidFill>
                <a:effectLst/>
                <a:latin typeface="Arial" panose="020B0604020202020204" pitchFamily="34" charset="0"/>
              </a:rPr>
              <a:t>que bien pueden requerir un esfuerzo visual   adicional del trabajador o provocarle                deslumbramiento.</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Deslumbramiento: </a:t>
            </a:r>
            <a:r>
              <a:rPr lang="es-MX" sz="1200" kern="1400" dirty="0" smtClean="0">
                <a:ln>
                  <a:noFill/>
                </a:ln>
                <a:solidFill>
                  <a:schemeClr val="bg1"/>
                </a:solidFill>
                <a:effectLst/>
                <a:latin typeface="Arial" panose="020B0604020202020204" pitchFamily="34" charset="0"/>
              </a:rPr>
              <a:t>es cualquier brillo que   produce molestia y que provoca interferencia a la visión o fatiga visual.</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Iluminación complementaria: </a:t>
            </a:r>
            <a:r>
              <a:rPr lang="es-MX" sz="1200" kern="1400" dirty="0" smtClean="0">
                <a:ln>
                  <a:noFill/>
                </a:ln>
                <a:solidFill>
                  <a:schemeClr val="bg1"/>
                </a:solidFill>
                <a:effectLst/>
                <a:latin typeface="Arial" panose="020B0604020202020204" pitchFamily="34" charset="0"/>
              </a:rPr>
              <a:t>es aquella     proporcionada por un alumbrado adicional al  considerado en la iluminación general, para    aumentar el nivel de iluminación en un área        determinada o plano de trabajo.</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Iluminación especial: </a:t>
            </a:r>
            <a:r>
              <a:rPr lang="es-MX" sz="1200" kern="1400" dirty="0" smtClean="0">
                <a:ln>
                  <a:noFill/>
                </a:ln>
                <a:solidFill>
                  <a:schemeClr val="bg1"/>
                </a:solidFill>
                <a:effectLst/>
                <a:latin typeface="Arial" panose="020B0604020202020204" pitchFamily="34" charset="0"/>
              </a:rPr>
              <a:t>es la cantidad de luz específica requerida para la actividad que       conforme a la naturaleza de la misma tenga una exigencia visual elevada mayor de 1000 luxes o menor de 100 luxes, para la velocidad de        funcionamiento del ojo (tamaño, distancia y    colores de la tarea visual) y la exactitud con que se lleva a cabo la actividad.</a:t>
            </a:r>
          </a:p>
          <a:p>
            <a:pPr algn="just">
              <a:lnSpc>
                <a:spcPct val="125000"/>
              </a:lnSpc>
              <a:spcAft>
                <a:spcPts val="1000"/>
              </a:spcAft>
            </a:pPr>
            <a:r>
              <a:rPr lang="es-MX" sz="1200" b="1" kern="1400" dirty="0" smtClean="0">
                <a:ln>
                  <a:noFill/>
                </a:ln>
                <a:solidFill>
                  <a:schemeClr val="bg1"/>
                </a:solidFill>
                <a:effectLst/>
                <a:latin typeface="Arial" panose="020B0604020202020204" pitchFamily="34" charset="0"/>
              </a:rPr>
              <a:t>Iluminación; iluminancia: </a:t>
            </a:r>
            <a:r>
              <a:rPr lang="es-MX" sz="1200" kern="1400" dirty="0" smtClean="0">
                <a:ln>
                  <a:noFill/>
                </a:ln>
                <a:solidFill>
                  <a:schemeClr val="bg1"/>
                </a:solidFill>
                <a:effectLst/>
                <a:latin typeface="Arial" panose="020B0604020202020204" pitchFamily="34" charset="0"/>
              </a:rPr>
              <a:t>es la relación de flujo luminoso incidente en una superficie por  unidad de área, expresada en luxes</a:t>
            </a:r>
            <a:r>
              <a:rPr lang="es-MX" sz="1200" kern="1400" dirty="0" smtClean="0">
                <a:ln>
                  <a:noFill/>
                </a:ln>
                <a:solidFill>
                  <a:schemeClr val="bg1"/>
                </a:solidFill>
                <a:effectLst/>
                <a:latin typeface="Times New Roman" panose="02020603050405020304" pitchFamily="18" charset="0"/>
              </a:rPr>
              <a:t> </a:t>
            </a:r>
            <a:endParaRPr lang="es-MX" sz="1200" kern="1400" dirty="0" smtClean="0">
              <a:ln>
                <a:noFill/>
              </a:ln>
              <a:solidFill>
                <a:schemeClr val="bg1"/>
              </a:solidFill>
              <a:effectLst/>
              <a:latin typeface="Arial" panose="020B0604020202020204" pitchFamily="34" charset="0"/>
            </a:endParaRPr>
          </a:p>
          <a:p>
            <a:pPr>
              <a:lnSpc>
                <a:spcPct val="125000"/>
              </a:lnSpc>
              <a:spcAft>
                <a:spcPts val="1000"/>
              </a:spcAft>
            </a:pPr>
            <a:r>
              <a:rPr lang="es-MX" sz="1100" kern="1400" dirty="0" smtClean="0">
                <a:ln>
                  <a:noFill/>
                </a:ln>
                <a:solidFill>
                  <a:schemeClr val="bg1"/>
                </a:solidFill>
                <a:effectLst/>
                <a:latin typeface="Arial" panose="020B0604020202020204" pitchFamily="34" charset="0"/>
              </a:rPr>
              <a:t> </a:t>
            </a:r>
            <a:endParaRPr lang="es-MX" sz="1100" kern="140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115362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00025" y="177736"/>
            <a:ext cx="2986088" cy="730235"/>
          </a:xfrm>
          <a:prstGeom prst="rect">
            <a:avLst/>
          </a:prstGeom>
        </p:spPr>
      </p:pic>
      <p:sp>
        <p:nvSpPr>
          <p:cNvPr id="10" name="Rectángulo 9"/>
          <p:cNvSpPr/>
          <p:nvPr/>
        </p:nvSpPr>
        <p:spPr>
          <a:xfrm>
            <a:off x="-1" y="843533"/>
            <a:ext cx="9143999" cy="346249"/>
          </a:xfrm>
          <a:prstGeom prst="rect">
            <a:avLst/>
          </a:prstGeom>
          <a:noFill/>
        </p:spPr>
        <p:txBody>
          <a:bodyPr wrap="square" lIns="68580" tIns="34290" rIns="68580" bIns="34290">
            <a:spAutoFit/>
          </a:bodyPr>
          <a:lstStyle/>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DESLUMBRAMIENTOS</a:t>
            </a:r>
            <a:endParaRPr lang="es-E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CuadroTexto 6"/>
          <p:cNvSpPr txBox="1"/>
          <p:nvPr/>
        </p:nvSpPr>
        <p:spPr>
          <a:xfrm>
            <a:off x="0" y="6650251"/>
            <a:ext cx="9144000" cy="230832"/>
          </a:xfrm>
          <a:prstGeom prst="rect">
            <a:avLst/>
          </a:prstGeom>
          <a:noFill/>
        </p:spPr>
        <p:txBody>
          <a:bodyPr wrap="square" rtlCol="0">
            <a:spAutoFit/>
          </a:bodyPr>
          <a:lstStyle/>
          <a:p>
            <a:pPr algn="ctr"/>
            <a:r>
              <a:rPr lang="es-MX" sz="900" b="1" dirty="0">
                <a:solidFill>
                  <a:srgbClr val="FFFF00"/>
                </a:solidFill>
              </a:rPr>
              <a:t>COMITÉ DE SEGURIDAD E HIGIENE DE AFIANZADORA SOFIMEX</a:t>
            </a:r>
          </a:p>
        </p:txBody>
      </p:sp>
      <p:sp>
        <p:nvSpPr>
          <p:cNvPr id="2" name="Rectángulo 1"/>
          <p:cNvSpPr/>
          <p:nvPr/>
        </p:nvSpPr>
        <p:spPr>
          <a:xfrm>
            <a:off x="252410" y="2427444"/>
            <a:ext cx="8639175" cy="2003112"/>
          </a:xfrm>
          <a:prstGeom prst="rect">
            <a:avLst/>
          </a:prstGeom>
        </p:spPr>
        <p:txBody>
          <a:bodyPr wrap="square">
            <a:spAutoFit/>
          </a:bodyPr>
          <a:lstStyle/>
          <a:p>
            <a:pPr algn="ctr">
              <a:lnSpc>
                <a:spcPct val="125000"/>
              </a:lnSpc>
              <a:spcAft>
                <a:spcPts val="1000"/>
              </a:spcAft>
            </a:pPr>
            <a:r>
              <a:rPr lang="es-MX" kern="1400" dirty="0" smtClean="0">
                <a:ln>
                  <a:noFill/>
                </a:ln>
                <a:solidFill>
                  <a:schemeClr val="bg1"/>
                </a:solidFill>
                <a:effectLst/>
                <a:latin typeface="Arial" panose="020B0604020202020204" pitchFamily="34" charset="0"/>
              </a:rPr>
              <a:t>Pérdida momentánea de la visión.</a:t>
            </a:r>
          </a:p>
          <a:p>
            <a:pPr algn="just">
              <a:lnSpc>
                <a:spcPts val="1500"/>
              </a:lnSpc>
              <a:spcAft>
                <a:spcPts val="1000"/>
              </a:spcAft>
            </a:pPr>
            <a:r>
              <a:rPr lang="es-MX" kern="1400" dirty="0" smtClean="0">
                <a:ln>
                  <a:noFill/>
                </a:ln>
                <a:solidFill>
                  <a:schemeClr val="bg1"/>
                </a:solidFill>
                <a:effectLst/>
                <a:latin typeface="Arial" panose="020B0604020202020204" pitchFamily="34" charset="0"/>
              </a:rPr>
              <a:t>Uno o más de los siguientes síntomas y signos pueden acompañar a una sensación generalizada de cansancio en los ojos: cambios </a:t>
            </a:r>
            <a:r>
              <a:rPr lang="es-MX" kern="1400" dirty="0" err="1" smtClean="0">
                <a:ln>
                  <a:noFill/>
                </a:ln>
                <a:solidFill>
                  <a:schemeClr val="bg1"/>
                </a:solidFill>
                <a:effectLst/>
                <a:latin typeface="Arial" panose="020B0604020202020204" pitchFamily="34" charset="0"/>
              </a:rPr>
              <a:t>oculomotores</a:t>
            </a:r>
            <a:r>
              <a:rPr lang="es-MX" kern="1400" dirty="0" smtClean="0">
                <a:ln>
                  <a:noFill/>
                </a:ln>
                <a:solidFill>
                  <a:schemeClr val="bg1"/>
                </a:solidFill>
                <a:effectLst/>
                <a:latin typeface="Arial" panose="020B0604020202020204" pitchFamily="34" charset="0"/>
              </a:rPr>
              <a:t> (</a:t>
            </a:r>
            <a:r>
              <a:rPr lang="es-MX" kern="1400" dirty="0" err="1" smtClean="0">
                <a:ln>
                  <a:noFill/>
                </a:ln>
                <a:solidFill>
                  <a:schemeClr val="bg1"/>
                </a:solidFill>
                <a:effectLst/>
                <a:latin typeface="Arial" panose="020B0604020202020204" pitchFamily="34" charset="0"/>
              </a:rPr>
              <a:t>esoforia</a:t>
            </a:r>
            <a:r>
              <a:rPr lang="es-MX" kern="1400" dirty="0" smtClean="0">
                <a:ln>
                  <a:noFill/>
                </a:ln>
                <a:solidFill>
                  <a:schemeClr val="bg1"/>
                </a:solidFill>
                <a:effectLst/>
                <a:latin typeface="Arial" panose="020B0604020202020204" pitchFamily="34" charset="0"/>
              </a:rPr>
              <a:t>, </a:t>
            </a:r>
            <a:r>
              <a:rPr lang="es-MX" kern="1400" dirty="0" err="1" smtClean="0">
                <a:ln>
                  <a:noFill/>
                </a:ln>
                <a:solidFill>
                  <a:schemeClr val="bg1"/>
                </a:solidFill>
                <a:effectLst/>
                <a:latin typeface="Arial" panose="020B0604020202020204" pitchFamily="34" charset="0"/>
              </a:rPr>
              <a:t>exoforia</a:t>
            </a:r>
            <a:r>
              <a:rPr lang="es-MX" kern="1400" dirty="0" smtClean="0">
                <a:ln>
                  <a:noFill/>
                </a:ln>
                <a:solidFill>
                  <a:schemeClr val="bg1"/>
                </a:solidFill>
                <a:effectLst/>
                <a:latin typeface="Arial" panose="020B0604020202020204" pitchFamily="34" charset="0"/>
              </a:rPr>
              <a:t>), dolor ocular, prurito, lagrimeo, reducción de la capacidad de acomodación ocular y convergencia adecuada cefalea, e inversión del color complementario.</a:t>
            </a:r>
          </a:p>
          <a:p>
            <a:pPr>
              <a:lnSpc>
                <a:spcPct val="125000"/>
              </a:lnSpc>
              <a:spcAft>
                <a:spcPts val="1000"/>
              </a:spcAft>
            </a:pPr>
            <a:r>
              <a:rPr lang="es-MX" kern="1400" dirty="0" smtClean="0">
                <a:ln>
                  <a:noFill/>
                </a:ln>
                <a:solidFill>
                  <a:schemeClr val="bg1"/>
                </a:solidFill>
                <a:effectLst/>
                <a:latin typeface="Arial" panose="020B0604020202020204" pitchFamily="34" charset="0"/>
              </a:rPr>
              <a:t> </a:t>
            </a:r>
            <a:endParaRPr lang="es-MX" kern="140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2642115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forwallpaper.com/files/images/7/7912/79125736/133114/lines-curves-glow-blue-squares.jpg"/>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00025" y="177736"/>
            <a:ext cx="2986088" cy="730235"/>
          </a:xfrm>
          <a:prstGeom prst="rect">
            <a:avLst/>
          </a:prstGeom>
        </p:spPr>
      </p:pic>
      <p:sp>
        <p:nvSpPr>
          <p:cNvPr id="10" name="Rectángulo 9"/>
          <p:cNvSpPr/>
          <p:nvPr/>
        </p:nvSpPr>
        <p:spPr>
          <a:xfrm>
            <a:off x="-1" y="843533"/>
            <a:ext cx="9143999" cy="346249"/>
          </a:xfrm>
          <a:prstGeom prst="rect">
            <a:avLst/>
          </a:prstGeom>
          <a:noFill/>
        </p:spPr>
        <p:txBody>
          <a:bodyPr wrap="square" lIns="68580" tIns="34290" rIns="68580" bIns="34290">
            <a:spAutoFit/>
          </a:bodyPr>
          <a:lstStyle/>
          <a:p>
            <a:pPr algn="ctr"/>
            <a:r>
              <a:rPr lang="es-E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MEDIDIAS PREVENTIVAS</a:t>
            </a:r>
            <a:endParaRPr lang="es-E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CuadroTexto 6"/>
          <p:cNvSpPr txBox="1"/>
          <p:nvPr/>
        </p:nvSpPr>
        <p:spPr>
          <a:xfrm>
            <a:off x="0" y="6650251"/>
            <a:ext cx="9144000" cy="230832"/>
          </a:xfrm>
          <a:prstGeom prst="rect">
            <a:avLst/>
          </a:prstGeom>
          <a:noFill/>
        </p:spPr>
        <p:txBody>
          <a:bodyPr wrap="square" rtlCol="0">
            <a:spAutoFit/>
          </a:bodyPr>
          <a:lstStyle/>
          <a:p>
            <a:pPr algn="ctr"/>
            <a:r>
              <a:rPr lang="es-MX" sz="900" b="1" dirty="0">
                <a:solidFill>
                  <a:srgbClr val="FFFF00"/>
                </a:solidFill>
              </a:rPr>
              <a:t>COMITÉ DE SEGURIDAD E HIGIENE DE AFIANZADORA SOFIMEX</a:t>
            </a:r>
          </a:p>
        </p:txBody>
      </p:sp>
      <p:sp>
        <p:nvSpPr>
          <p:cNvPr id="3" name="Rectángulo 2"/>
          <p:cNvSpPr/>
          <p:nvPr/>
        </p:nvSpPr>
        <p:spPr>
          <a:xfrm>
            <a:off x="233360" y="1561140"/>
            <a:ext cx="8677275" cy="4773102"/>
          </a:xfrm>
          <a:prstGeom prst="rect">
            <a:avLst/>
          </a:prstGeom>
        </p:spPr>
        <p:txBody>
          <a:bodyPr wrap="square">
            <a:spAutoFit/>
          </a:bodyPr>
          <a:lstStyle/>
          <a:p>
            <a:pPr algn="just">
              <a:lnSpc>
                <a:spcPct val="125000"/>
              </a:lnSpc>
              <a:spcAft>
                <a:spcPts val="1000"/>
              </a:spcAft>
            </a:pPr>
            <a:r>
              <a:rPr lang="es-MX" kern="1400" dirty="0" smtClean="0">
                <a:ln>
                  <a:noFill/>
                </a:ln>
                <a:solidFill>
                  <a:schemeClr val="bg1"/>
                </a:solidFill>
                <a:effectLst/>
                <a:latin typeface="Arial" panose="020B0604020202020204" pitchFamily="34" charset="0"/>
              </a:rPr>
              <a:t>a) Incrementar el uso de la luz natural.</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b) Usar colores claros para las paredes y techos cuando se requiera mayor nivel de iluminación.</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c) Iluminar pasillos, escaleras y rampas y demás áreas dónde pueda haber gente.</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d) Proporcionar suficiente iluminación.</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e) Proporcionar iluminación localizada para los trabajos de inspección o precisión.</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f) Reubicar las fuentes de luz o dotarlas de un apantallamiento apropiado para eliminar el    deslumbramiento directo.</a:t>
            </a:r>
          </a:p>
          <a:p>
            <a:pPr algn="just">
              <a:lnSpc>
                <a:spcPts val="1500"/>
              </a:lnSpc>
              <a:spcAft>
                <a:spcPts val="1000"/>
              </a:spcAft>
            </a:pPr>
            <a:r>
              <a:rPr lang="es-MX" kern="1400" dirty="0" smtClean="0">
                <a:ln>
                  <a:noFill/>
                </a:ln>
                <a:solidFill>
                  <a:schemeClr val="bg1"/>
                </a:solidFill>
                <a:effectLst/>
                <a:latin typeface="Arial" panose="020B0604020202020204" pitchFamily="34" charset="0"/>
              </a:rPr>
              <a:t>g) Eliminar las superficies brillantes del campo de visión del trabajador.</a:t>
            </a:r>
          </a:p>
          <a:p>
            <a:pPr algn="just">
              <a:lnSpc>
                <a:spcPct val="125000"/>
              </a:lnSpc>
              <a:spcAft>
                <a:spcPts val="1000"/>
              </a:spcAft>
            </a:pPr>
            <a:r>
              <a:rPr lang="es-MX" kern="1400" dirty="0" smtClean="0">
                <a:ln>
                  <a:noFill/>
                </a:ln>
                <a:solidFill>
                  <a:schemeClr val="bg1"/>
                </a:solidFill>
                <a:effectLst/>
                <a:latin typeface="Arial" panose="020B0604020202020204" pitchFamily="34" charset="0"/>
              </a:rPr>
              <a:t>h) Limpiar las ventanas y realizar el   mantenimiento de las fuentes de luz.</a:t>
            </a:r>
          </a:p>
          <a:p>
            <a:pPr>
              <a:lnSpc>
                <a:spcPct val="125000"/>
              </a:lnSpc>
              <a:spcAft>
                <a:spcPts val="1000"/>
              </a:spcAft>
            </a:pPr>
            <a:r>
              <a:rPr lang="es-MX" kern="1400" dirty="0" smtClean="0">
                <a:ln>
                  <a:noFill/>
                </a:ln>
                <a:solidFill>
                  <a:schemeClr val="bg1"/>
                </a:solidFill>
                <a:effectLst/>
                <a:latin typeface="Arial" panose="020B0604020202020204" pitchFamily="34" charset="0"/>
              </a:rPr>
              <a:t> </a:t>
            </a:r>
            <a:endParaRPr lang="es-MX" kern="140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2861929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635</Words>
  <Application>Microsoft Office PowerPoint</Application>
  <PresentationFormat>Presentación en pantalla (4:3)</PresentationFormat>
  <Paragraphs>49</Paragraphs>
  <Slides>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Angel Perez Hernandez</dc:creator>
  <cp:lastModifiedBy>Angel Perez Hernandez</cp:lastModifiedBy>
  <cp:revision>2</cp:revision>
  <dcterms:created xsi:type="dcterms:W3CDTF">2015-05-28T17:09:34Z</dcterms:created>
  <dcterms:modified xsi:type="dcterms:W3CDTF">2015-05-28T17:23:11Z</dcterms:modified>
</cp:coreProperties>
</file>